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15"/>
  </p:notesMasterIdLst>
  <p:sldIdLst>
    <p:sldId id="256" r:id="rId2"/>
    <p:sldId id="257" r:id="rId3"/>
    <p:sldId id="258" r:id="rId4"/>
    <p:sldId id="260" r:id="rId5"/>
    <p:sldId id="261" r:id="rId6"/>
    <p:sldId id="263" r:id="rId7"/>
    <p:sldId id="265" r:id="rId8"/>
    <p:sldId id="267" r:id="rId9"/>
    <p:sldId id="266" r:id="rId10"/>
    <p:sldId id="269" r:id="rId11"/>
    <p:sldId id="270" r:id="rId12"/>
    <p:sldId id="271" r:id="rId13"/>
    <p:sldId id="272"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67673" autoAdjust="0"/>
  </p:normalViewPr>
  <p:slideViewPr>
    <p:cSldViewPr>
      <p:cViewPr>
        <p:scale>
          <a:sx n="60" d="100"/>
          <a:sy n="60" d="100"/>
        </p:scale>
        <p:origin x="-1662" y="-72"/>
      </p:cViewPr>
      <p:guideLst>
        <p:guide orient="horz" pos="2160"/>
        <p:guide pos="2880"/>
      </p:guideLst>
    </p:cSldViewPr>
  </p:slideViewPr>
  <p:outlineViewPr>
    <p:cViewPr>
      <p:scale>
        <a:sx n="33" d="100"/>
        <a:sy n="33" d="100"/>
      </p:scale>
      <p:origin x="0" y="5700"/>
    </p:cViewPr>
  </p:outlineViewPr>
  <p:notesTextViewPr>
    <p:cViewPr>
      <p:scale>
        <a:sx n="1" d="1"/>
        <a:sy n="1" d="1"/>
      </p:scale>
      <p:origin x="0" y="0"/>
    </p:cViewPr>
  </p:notesTextViewPr>
  <p:notesViewPr>
    <p:cSldViewPr>
      <p:cViewPr>
        <p:scale>
          <a:sx n="70" d="100"/>
          <a:sy n="70" d="100"/>
        </p:scale>
        <p:origin x="-2556" y="47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426C4A-1B7A-4087-8A30-42E112597CCE}" type="datetimeFigureOut">
              <a:rPr lang="en-GB" smtClean="0"/>
              <a:t>11/06/2020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80427C3-0ADD-4B5E-9C4C-D161BAFFF4EE}" type="slidenum">
              <a:rPr lang="en-GB" smtClean="0"/>
              <a:t>‹#›</a:t>
            </a:fld>
            <a:endParaRPr lang="en-GB" dirty="0"/>
          </a:p>
        </p:txBody>
      </p:sp>
    </p:spTree>
    <p:extLst>
      <p:ext uri="{BB962C8B-B14F-4D97-AF65-F5344CB8AC3E}">
        <p14:creationId xmlns:p14="http://schemas.microsoft.com/office/powerpoint/2010/main" val="11503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baseline="0" dirty="0"/>
          </a:p>
          <a:p>
            <a:pPr algn="just"/>
            <a:r>
              <a:rPr lang="en-GB" baseline="0" dirty="0"/>
              <a:t>Today we will be talking to you about what it is like moving from Primary 7 to Year 8.</a:t>
            </a:r>
          </a:p>
          <a:p>
            <a:pPr algn="just"/>
            <a:endParaRPr lang="en-GB" baseline="0" dirty="0"/>
          </a:p>
        </p:txBody>
      </p:sp>
      <p:sp>
        <p:nvSpPr>
          <p:cNvPr id="4" name="Slide Number Placeholder 3"/>
          <p:cNvSpPr>
            <a:spLocks noGrp="1"/>
          </p:cNvSpPr>
          <p:nvPr>
            <p:ph type="sldNum" sz="quarter" idx="10"/>
          </p:nvPr>
        </p:nvSpPr>
        <p:spPr/>
        <p:txBody>
          <a:bodyPr/>
          <a:lstStyle/>
          <a:p>
            <a:fld id="{380427C3-0ADD-4B5E-9C4C-D161BAFFF4EE}" type="slidenum">
              <a:rPr lang="en-GB" smtClean="0"/>
              <a:t>1</a:t>
            </a:fld>
            <a:endParaRPr lang="en-GB" dirty="0"/>
          </a:p>
        </p:txBody>
      </p:sp>
    </p:spTree>
    <p:extLst>
      <p:ext uri="{BB962C8B-B14F-4D97-AF65-F5344CB8AC3E}">
        <p14:creationId xmlns:p14="http://schemas.microsoft.com/office/powerpoint/2010/main" val="338635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 know you are only in Primary Seven but it is important to remember that a good education will help you do well in life, especially when you are at the stage of looking for a job. Some employers will ask your school for a reference, a written document about you as a pupil when you were at school. Your attendance will be included in this. </a:t>
            </a:r>
          </a:p>
          <a:p>
            <a:pPr algn="just"/>
            <a:endParaRPr lang="en-US" dirty="0"/>
          </a:p>
          <a:p>
            <a:pPr algn="just"/>
            <a:r>
              <a:rPr lang="en-GB" dirty="0"/>
              <a:t>Also school is a</a:t>
            </a:r>
            <a:r>
              <a:rPr lang="en-GB" baseline="0" dirty="0"/>
              <a:t> great place to be with your friends, in a safe and secure environment. Some of your friends in school may not live in the same estate or area as you so if you don’t go to school you will miss out on being with your friends. </a:t>
            </a:r>
            <a:endParaRPr lang="en-GB" dirty="0"/>
          </a:p>
          <a:p>
            <a:endParaRPr lang="en-GB" dirty="0"/>
          </a:p>
        </p:txBody>
      </p:sp>
      <p:sp>
        <p:nvSpPr>
          <p:cNvPr id="4" name="Slide Number Placeholder 3"/>
          <p:cNvSpPr>
            <a:spLocks noGrp="1"/>
          </p:cNvSpPr>
          <p:nvPr>
            <p:ph type="sldNum" sz="quarter" idx="10"/>
          </p:nvPr>
        </p:nvSpPr>
        <p:spPr/>
        <p:txBody>
          <a:bodyPr/>
          <a:lstStyle/>
          <a:p>
            <a:fld id="{380427C3-0ADD-4B5E-9C4C-D161BAFFF4EE}" type="slidenum">
              <a:rPr lang="en-GB" smtClean="0"/>
              <a:t>10</a:t>
            </a:fld>
            <a:endParaRPr lang="en-GB" dirty="0"/>
          </a:p>
        </p:txBody>
      </p:sp>
    </p:spTree>
    <p:extLst>
      <p:ext uri="{BB962C8B-B14F-4D97-AF65-F5344CB8AC3E}">
        <p14:creationId xmlns:p14="http://schemas.microsoft.com/office/powerpoint/2010/main" val="186524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Just</a:t>
            </a:r>
            <a:r>
              <a:rPr lang="en-GB" baseline="0" dirty="0"/>
              <a:t> so you know, there are some circumstances where you may be off school such as if you are sick or there has been a bereavement in the family. The teachers in school are very understanding when this happens BUT it is important to catch up on the work missed once you return to school, and don’t be afraid because the teachers will help you with this.</a:t>
            </a:r>
          </a:p>
          <a:p>
            <a:pPr algn="just"/>
            <a:endParaRPr lang="en-GB" baseline="0" dirty="0"/>
          </a:p>
          <a:p>
            <a:pPr algn="just"/>
            <a:r>
              <a:rPr lang="en-GB" baseline="0" dirty="0"/>
              <a:t>Remember if you are absent from school that you bring in a note, on the day you return, and give it to your form teacher. This will tell him/her why you were off school and they can keep a record of this. </a:t>
            </a:r>
          </a:p>
          <a:p>
            <a:pPr algn="just"/>
            <a:endParaRPr lang="en-GB" baseline="0" dirty="0"/>
          </a:p>
          <a:p>
            <a:pPr algn="just"/>
            <a:r>
              <a:rPr lang="en-GB" baseline="0" dirty="0"/>
              <a:t>Your safety is so important when in school so always stay in school and only ever leave if you have permission, for example, if a parent/guardian comes to collect you for an appointment – and on that note appointments should always be made after school to avoid you missing out on your lessons. </a:t>
            </a:r>
          </a:p>
          <a:p>
            <a:pPr algn="just"/>
            <a:endParaRPr lang="en-GB" baseline="0" dirty="0"/>
          </a:p>
          <a:p>
            <a:endParaRPr lang="en-GB" baseline="0" dirty="0"/>
          </a:p>
        </p:txBody>
      </p:sp>
      <p:sp>
        <p:nvSpPr>
          <p:cNvPr id="4" name="Slide Number Placeholder 3"/>
          <p:cNvSpPr>
            <a:spLocks noGrp="1"/>
          </p:cNvSpPr>
          <p:nvPr>
            <p:ph type="sldNum" sz="quarter" idx="10"/>
          </p:nvPr>
        </p:nvSpPr>
        <p:spPr/>
        <p:txBody>
          <a:bodyPr/>
          <a:lstStyle/>
          <a:p>
            <a:fld id="{380427C3-0ADD-4B5E-9C4C-D161BAFFF4EE}" type="slidenum">
              <a:rPr lang="en-GB" smtClean="0"/>
              <a:t>11</a:t>
            </a:fld>
            <a:endParaRPr lang="en-GB" dirty="0"/>
          </a:p>
        </p:txBody>
      </p:sp>
    </p:spTree>
    <p:extLst>
      <p:ext uri="{BB962C8B-B14F-4D97-AF65-F5344CB8AC3E}">
        <p14:creationId xmlns:p14="http://schemas.microsoft.com/office/powerpoint/2010/main" val="309461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We are going to conclude</a:t>
            </a:r>
            <a:r>
              <a:rPr lang="en-GB" baseline="0" dirty="0"/>
              <a:t> our presentation by talking to you about general concerns that you might have about moving to a new school. </a:t>
            </a:r>
          </a:p>
          <a:p>
            <a:pPr algn="just"/>
            <a:endParaRPr lang="en-GB" baseline="0" dirty="0"/>
          </a:p>
          <a:p>
            <a:pPr algn="just"/>
            <a:r>
              <a:rPr lang="en-GB" baseline="0" dirty="0"/>
              <a:t>Do you care for your belongings? If you do you should try and make sure that you keep your belongings safe as best as you can. For example, if you have money, a bus pass or dinner pass make sure you keep them safe and secure in the zip pocket of your blazer.</a:t>
            </a:r>
          </a:p>
          <a:p>
            <a:pPr algn="just"/>
            <a:endParaRPr lang="en-GB" baseline="0" dirty="0"/>
          </a:p>
          <a:p>
            <a:pPr algn="just"/>
            <a:r>
              <a:rPr lang="en-GB" baseline="0" dirty="0"/>
              <a:t>One of the most important aspects of school is to be on time for school and for your classes because it is really important to be on time so you don’t miss out on important messages in registration or work in class. You will soon get into the habit of being on time for everything.</a:t>
            </a:r>
          </a:p>
          <a:p>
            <a:pPr algn="just"/>
            <a:endParaRPr lang="en-GB" baseline="0" dirty="0"/>
          </a:p>
          <a:p>
            <a:pPr algn="just"/>
            <a:r>
              <a:rPr lang="en-GB" baseline="0" dirty="0"/>
              <a:t>General concerns that some Primary 7 pupils have is that they are afraid of older students but older students will help you if you are lost; it might seem quite scary to go up to an older student but just go for it and they will help you.</a:t>
            </a:r>
          </a:p>
          <a:p>
            <a:endParaRPr lang="en-GB" dirty="0"/>
          </a:p>
        </p:txBody>
      </p:sp>
      <p:sp>
        <p:nvSpPr>
          <p:cNvPr id="4" name="Slide Number Placeholder 3"/>
          <p:cNvSpPr>
            <a:spLocks noGrp="1"/>
          </p:cNvSpPr>
          <p:nvPr>
            <p:ph type="sldNum" sz="quarter" idx="10"/>
          </p:nvPr>
        </p:nvSpPr>
        <p:spPr/>
        <p:txBody>
          <a:bodyPr/>
          <a:lstStyle/>
          <a:p>
            <a:fld id="{380427C3-0ADD-4B5E-9C4C-D161BAFFF4EE}" type="slidenum">
              <a:rPr lang="en-GB" smtClean="0"/>
              <a:t>12</a:t>
            </a:fld>
            <a:endParaRPr lang="en-GB" dirty="0"/>
          </a:p>
        </p:txBody>
      </p:sp>
    </p:spTree>
    <p:extLst>
      <p:ext uri="{BB962C8B-B14F-4D97-AF65-F5344CB8AC3E}">
        <p14:creationId xmlns:p14="http://schemas.microsoft.com/office/powerpoint/2010/main" val="80339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380427C3-0ADD-4B5E-9C4C-D161BAFFF4EE}" type="slidenum">
              <a:rPr lang="en-GB" smtClean="0"/>
              <a:t>13</a:t>
            </a:fld>
            <a:endParaRPr lang="en-GB" dirty="0"/>
          </a:p>
        </p:txBody>
      </p:sp>
    </p:spTree>
    <p:extLst>
      <p:ext uri="{BB962C8B-B14F-4D97-AF65-F5344CB8AC3E}">
        <p14:creationId xmlns:p14="http://schemas.microsoft.com/office/powerpoint/2010/main" val="228194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As</a:t>
            </a:r>
            <a:r>
              <a:rPr lang="en-GB" baseline="0" dirty="0"/>
              <a:t> we move through the presentation we will be looking at the main areas of concern that year 8 pupils have identified from their own experience of transition in September. </a:t>
            </a:r>
          </a:p>
          <a:p>
            <a:pPr algn="just"/>
            <a:endParaRPr lang="en-GB" baseline="0" dirty="0"/>
          </a:p>
          <a:p>
            <a:pPr algn="just"/>
            <a:r>
              <a:rPr lang="en-GB" baseline="0" dirty="0"/>
              <a:t>The main areas of concern are:</a:t>
            </a:r>
          </a:p>
          <a:p>
            <a:pPr marL="171450" indent="-171450" algn="just">
              <a:buFont typeface="Arial" pitchFamily="34" charset="0"/>
              <a:buChar char="•"/>
            </a:pPr>
            <a:r>
              <a:rPr lang="en-GB" baseline="0" dirty="0"/>
              <a:t>Making friends</a:t>
            </a:r>
          </a:p>
          <a:p>
            <a:pPr marL="171450" indent="-171450" algn="just">
              <a:buFont typeface="Arial" pitchFamily="34" charset="0"/>
              <a:buChar char="•"/>
            </a:pPr>
            <a:r>
              <a:rPr lang="en-GB" baseline="0" dirty="0"/>
              <a:t>Getting lost</a:t>
            </a:r>
          </a:p>
          <a:p>
            <a:pPr marL="171450" indent="-171450" algn="just">
              <a:buFont typeface="Arial" pitchFamily="34" charset="0"/>
              <a:buChar char="•"/>
            </a:pPr>
            <a:r>
              <a:rPr lang="en-GB" baseline="0" dirty="0"/>
              <a:t>Being organised</a:t>
            </a:r>
          </a:p>
          <a:p>
            <a:pPr marL="171450" indent="-171450" algn="just">
              <a:buFont typeface="Arial" pitchFamily="34" charset="0"/>
              <a:buChar char="•"/>
            </a:pPr>
            <a:r>
              <a:rPr lang="en-GB" baseline="0" dirty="0"/>
              <a:t>Bullying</a:t>
            </a:r>
          </a:p>
          <a:p>
            <a:pPr marL="171450" indent="-171450" algn="just">
              <a:buFont typeface="Arial" pitchFamily="34" charset="0"/>
              <a:buChar char="•"/>
            </a:pPr>
            <a:r>
              <a:rPr lang="en-GB" baseline="0" dirty="0"/>
              <a:t>Attendance</a:t>
            </a:r>
          </a:p>
          <a:p>
            <a:pPr marL="171450" indent="-171450" algn="just">
              <a:buFont typeface="Arial" pitchFamily="34" charset="0"/>
              <a:buChar char="•"/>
            </a:pPr>
            <a:r>
              <a:rPr lang="en-GB" baseline="0" dirty="0"/>
              <a:t>General Concerns</a:t>
            </a:r>
          </a:p>
          <a:p>
            <a:pPr marL="171450" indent="-171450" algn="just">
              <a:buFont typeface="Arial" pitchFamily="34" charset="0"/>
              <a:buChar char="•"/>
            </a:pPr>
            <a:endParaRPr lang="en-GB" baseline="0" dirty="0"/>
          </a:p>
          <a:p>
            <a:pPr marL="0" indent="0">
              <a:buFont typeface="Arial" pitchFamily="34" charset="0"/>
              <a:buNone/>
            </a:pPr>
            <a:endParaRPr lang="en-GB" baseline="0" dirty="0"/>
          </a:p>
        </p:txBody>
      </p:sp>
      <p:sp>
        <p:nvSpPr>
          <p:cNvPr id="4" name="Slide Number Placeholder 3"/>
          <p:cNvSpPr>
            <a:spLocks noGrp="1"/>
          </p:cNvSpPr>
          <p:nvPr>
            <p:ph type="sldNum" sz="quarter" idx="10"/>
          </p:nvPr>
        </p:nvSpPr>
        <p:spPr/>
        <p:txBody>
          <a:bodyPr/>
          <a:lstStyle/>
          <a:p>
            <a:fld id="{380427C3-0ADD-4B5E-9C4C-D161BAFFF4EE}" type="slidenum">
              <a:rPr lang="en-GB" smtClean="0"/>
              <a:t>2</a:t>
            </a:fld>
            <a:endParaRPr lang="en-GB" dirty="0"/>
          </a:p>
        </p:txBody>
      </p:sp>
    </p:spTree>
    <p:extLst>
      <p:ext uri="{BB962C8B-B14F-4D97-AF65-F5344CB8AC3E}">
        <p14:creationId xmlns:p14="http://schemas.microsoft.com/office/powerpoint/2010/main" val="148444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Making friends can be something we all find hard at times,</a:t>
            </a:r>
            <a:r>
              <a:rPr lang="en-GB" baseline="0" dirty="0"/>
              <a:t> but let me assure you starting a new school is one of the best ways to make new friends. </a:t>
            </a:r>
          </a:p>
          <a:p>
            <a:pPr algn="just"/>
            <a:endParaRPr lang="en-GB" baseline="0" dirty="0"/>
          </a:p>
          <a:p>
            <a:pPr algn="just"/>
            <a:r>
              <a:rPr lang="en-GB" baseline="0" dirty="0"/>
              <a:t>Take time to introduce yourself – go up to someone and say hello and ask them what their name is. Don’t be afraid to tell them a few facts about yourself and ask them questions about themselves. </a:t>
            </a:r>
          </a:p>
          <a:p>
            <a:pPr algn="just"/>
            <a:endParaRPr lang="en-GB" baseline="0" dirty="0"/>
          </a:p>
          <a:p>
            <a:pPr algn="just"/>
            <a:r>
              <a:rPr lang="en-GB" baseline="0" dirty="0"/>
              <a:t>Always talk to other pupils at break and lunch time – go and sit down at lunch beside other pupils and start a conversation with them. Make the effort to talk during break and lunch because when you are in class all day, it can be quiet … because you are working so hard you don’t have time to talk.</a:t>
            </a:r>
          </a:p>
          <a:p>
            <a:pPr algn="just"/>
            <a:endParaRPr lang="en-GB" baseline="0" dirty="0"/>
          </a:p>
          <a:p>
            <a:pPr algn="just"/>
            <a:r>
              <a:rPr lang="en-GB" baseline="0" dirty="0"/>
              <a:t>I would advise you to take part in some extra-curricular activities as this is a fantastic way to make new friends, that are not in your form class/year group.</a:t>
            </a:r>
          </a:p>
          <a:p>
            <a:pPr algn="just"/>
            <a:endParaRPr lang="en-GB" baseline="0" dirty="0"/>
          </a:p>
          <a:p>
            <a:pPr algn="just"/>
            <a:r>
              <a:rPr lang="en-GB" baseline="0" dirty="0"/>
              <a:t>Don’t be shy … I am sure you are thinking “that’s easy for you to say” but if you want to be able to talk to people and create conversations with your friends you will need to overcome your shyness. Remember you want people to be able to see how confident you are.</a:t>
            </a:r>
          </a:p>
          <a:p>
            <a:endParaRPr lang="en-GB" dirty="0"/>
          </a:p>
        </p:txBody>
      </p:sp>
      <p:sp>
        <p:nvSpPr>
          <p:cNvPr id="4" name="Slide Number Placeholder 3"/>
          <p:cNvSpPr>
            <a:spLocks noGrp="1"/>
          </p:cNvSpPr>
          <p:nvPr>
            <p:ph type="sldNum" sz="quarter" idx="10"/>
          </p:nvPr>
        </p:nvSpPr>
        <p:spPr/>
        <p:txBody>
          <a:bodyPr/>
          <a:lstStyle/>
          <a:p>
            <a:fld id="{380427C3-0ADD-4B5E-9C4C-D161BAFFF4EE}" type="slidenum">
              <a:rPr lang="en-GB" smtClean="0"/>
              <a:t>3</a:t>
            </a:fld>
            <a:endParaRPr lang="en-GB" dirty="0"/>
          </a:p>
        </p:txBody>
      </p:sp>
    </p:spTree>
    <p:extLst>
      <p:ext uri="{BB962C8B-B14F-4D97-AF65-F5344CB8AC3E}">
        <p14:creationId xmlns:p14="http://schemas.microsoft.com/office/powerpoint/2010/main" val="142389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Always try to be helpful towards others – it doesn’t take much to smile, to say hello or to answer a question for someone. We can all be helpful in our own way, big or small. </a:t>
            </a:r>
          </a:p>
          <a:p>
            <a:pPr algn="just"/>
            <a:endParaRPr lang="en-GB" dirty="0"/>
          </a:p>
          <a:p>
            <a:pPr algn="just"/>
            <a:r>
              <a:rPr lang="en-GB" dirty="0"/>
              <a:t>Even though you are all unique individuals  some people may share the same interests as you, for example, you may all like the same type of music or the same football team or the same novels. This is often a good way of starting a conversation and building friendships.</a:t>
            </a:r>
          </a:p>
          <a:p>
            <a:pPr algn="just"/>
            <a:endParaRPr lang="en-GB" dirty="0"/>
          </a:p>
          <a:p>
            <a:pPr algn="just"/>
            <a:r>
              <a:rPr lang="en-GB" dirty="0"/>
              <a:t>In school there are lots of different team activities you can take part in, football, hockey</a:t>
            </a:r>
            <a:r>
              <a:rPr lang="en-GB" baseline="0" dirty="0"/>
              <a:t> and</a:t>
            </a:r>
            <a:r>
              <a:rPr lang="en-GB" dirty="0"/>
              <a:t> choir to name a few. Just like the extra-curricular activities mentioned earlier, team activities are a great way of making new friends  - both inside and outside of school.</a:t>
            </a:r>
          </a:p>
          <a:p>
            <a:pPr algn="just"/>
            <a:endParaRPr lang="en-GB" dirty="0"/>
          </a:p>
        </p:txBody>
      </p:sp>
      <p:sp>
        <p:nvSpPr>
          <p:cNvPr id="4" name="Slide Number Placeholder 3"/>
          <p:cNvSpPr>
            <a:spLocks noGrp="1"/>
          </p:cNvSpPr>
          <p:nvPr>
            <p:ph type="sldNum" sz="quarter" idx="10"/>
          </p:nvPr>
        </p:nvSpPr>
        <p:spPr/>
        <p:txBody>
          <a:bodyPr/>
          <a:lstStyle/>
          <a:p>
            <a:fld id="{380427C3-0ADD-4B5E-9C4C-D161BAFFF4EE}" type="slidenum">
              <a:rPr lang="en-GB" smtClean="0"/>
              <a:t>4</a:t>
            </a:fld>
            <a:endParaRPr lang="en-GB" dirty="0"/>
          </a:p>
        </p:txBody>
      </p:sp>
    </p:spTree>
    <p:extLst>
      <p:ext uri="{BB962C8B-B14F-4D97-AF65-F5344CB8AC3E}">
        <p14:creationId xmlns:p14="http://schemas.microsoft.com/office/powerpoint/2010/main" val="28180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Another area which</a:t>
            </a:r>
            <a:r>
              <a:rPr lang="en-GB" baseline="0" dirty="0"/>
              <a:t> might cause some concern when moving school is that you might get lost.</a:t>
            </a:r>
          </a:p>
          <a:p>
            <a:pPr algn="just"/>
            <a:endParaRPr lang="en-GB" baseline="0" dirty="0"/>
          </a:p>
          <a:p>
            <a:pPr algn="just"/>
            <a:r>
              <a:rPr lang="en-GB" baseline="0" dirty="0"/>
              <a:t>Here is some advice from year 8 pupils</a:t>
            </a:r>
          </a:p>
          <a:p>
            <a:pPr marL="171450" indent="-171450" algn="just">
              <a:buFont typeface="Arial" pitchFamily="34" charset="0"/>
              <a:buChar char="•"/>
            </a:pPr>
            <a:r>
              <a:rPr lang="en-GB" baseline="0" dirty="0"/>
              <a:t>Always stay close to other pupils in your class – when you are moving from one classroom to another this is a great way of getting there, until you find your way about. </a:t>
            </a:r>
          </a:p>
          <a:p>
            <a:pPr marL="171450" indent="-171450" algn="just">
              <a:buFont typeface="Arial" pitchFamily="34" charset="0"/>
              <a:buChar char="•"/>
            </a:pPr>
            <a:r>
              <a:rPr lang="en-GB" baseline="0" dirty="0"/>
              <a:t>Try your best to remain calm – believe me when I say, if you get lost you will not be the first nor the last I am sure</a:t>
            </a:r>
          </a:p>
          <a:p>
            <a:pPr marL="171450" indent="-171450" algn="just">
              <a:buFont typeface="Arial" pitchFamily="34" charset="0"/>
              <a:buChar char="•"/>
            </a:pPr>
            <a:r>
              <a:rPr lang="en-GB" baseline="0" dirty="0"/>
              <a:t>Don’t be afraid to ask another pupil, in the corridor, where your class is. To do this you will need to make sure you have a copy of your timetable in your blazer or school bag so you know what the room is called. Some of the students have been in this school for nearly seven years so they will know their way around and be able to guide you</a:t>
            </a:r>
          </a:p>
          <a:p>
            <a:pPr marL="171450" indent="-171450" algn="just">
              <a:buFont typeface="Arial" pitchFamily="34" charset="0"/>
              <a:buChar char="•"/>
            </a:pPr>
            <a:r>
              <a:rPr lang="en-GB" baseline="0" dirty="0"/>
              <a:t>You can always ask some of the teachers if you get lost </a:t>
            </a:r>
          </a:p>
          <a:p>
            <a:pPr marL="171450" indent="-171450" algn="just">
              <a:buFont typeface="Arial" pitchFamily="34" charset="0"/>
              <a:buChar char="•"/>
            </a:pPr>
            <a:r>
              <a:rPr lang="en-GB" baseline="0" dirty="0"/>
              <a:t>Remember boys and girls everyone gets lost so don’t be shy and ask someone for help</a:t>
            </a:r>
          </a:p>
          <a:p>
            <a:pPr marL="171450" indent="-171450" algn="just">
              <a:buFont typeface="Arial" pitchFamily="34" charset="0"/>
              <a:buChar char="•"/>
            </a:pPr>
            <a:endParaRPr lang="en-GB" baseline="0" dirty="0"/>
          </a:p>
          <a:p>
            <a:pPr marL="171450" indent="-171450">
              <a:buFont typeface="Arial" pitchFamily="34" charset="0"/>
              <a:buChar char="•"/>
            </a:pPr>
            <a:endParaRPr lang="en-GB" baseline="0" dirty="0"/>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80427C3-0ADD-4B5E-9C4C-D161BAFFF4EE}" type="slidenum">
              <a:rPr lang="en-GB" smtClean="0"/>
              <a:t>5</a:t>
            </a:fld>
            <a:endParaRPr lang="en-GB" dirty="0"/>
          </a:p>
        </p:txBody>
      </p:sp>
    </p:spTree>
    <p:extLst>
      <p:ext uri="{BB962C8B-B14F-4D97-AF65-F5344CB8AC3E}">
        <p14:creationId xmlns:p14="http://schemas.microsoft.com/office/powerpoint/2010/main" val="42577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Being organised</a:t>
            </a:r>
            <a:r>
              <a:rPr lang="en-GB" baseline="0" dirty="0"/>
              <a:t> is an area that some people are naturally good at while others need to take time to get it right. But as adults always tell us, practise makes perfect.</a:t>
            </a:r>
          </a:p>
          <a:p>
            <a:pPr algn="just"/>
            <a:endParaRPr lang="en-GB" baseline="0" dirty="0"/>
          </a:p>
          <a:p>
            <a:pPr algn="just"/>
            <a:r>
              <a:rPr lang="en-GB" baseline="0" dirty="0"/>
              <a:t>The first bit of advice I would give you is to carefully pack your school bag each night when you have finished your homework. Always have your timetable beside you so you can check what subjects you have the next day, making sure you have the right books for the right subjects. Try to avoid having to pack it in the morning as you can be rushing and forget some books. </a:t>
            </a:r>
          </a:p>
          <a:p>
            <a:pPr algn="just"/>
            <a:endParaRPr lang="en-GB" baseline="0" dirty="0"/>
          </a:p>
          <a:p>
            <a:pPr algn="just"/>
            <a:r>
              <a:rPr lang="en-GB" baseline="0" dirty="0"/>
              <a:t>Always have the right equipment. We are all alike, teachers and pupils, 1</a:t>
            </a:r>
            <a:r>
              <a:rPr lang="en-GB" baseline="30000" dirty="0"/>
              <a:t>st</a:t>
            </a:r>
            <a:r>
              <a:rPr lang="en-GB" baseline="0" dirty="0"/>
              <a:t> September we all have full pencil cases; pens, pencils, ruler, rubber, sharpener, colouring pencils etc.; how long does it last? You will more than likely get a list of equipment that you are expected to have for your lessons, be organised and make sure the right equipment is in your school bag when you are packing your books, the night before school.</a:t>
            </a:r>
          </a:p>
          <a:p>
            <a:pPr algn="just"/>
            <a:endParaRPr lang="en-GB"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en-GB" baseline="0" dirty="0"/>
              <a:t>Make sure that all your homework is completed on the day that your teacher gives it to you, for example, if you have art on a Monday do your art homework that night instead of panicking to complete it on the night before it is due. </a:t>
            </a:r>
          </a:p>
          <a:p>
            <a:pPr algn="just"/>
            <a:endParaRPr lang="en-GB" baseline="0" dirty="0"/>
          </a:p>
          <a:p>
            <a:pPr algn="just"/>
            <a:endParaRPr lang="en-GB" baseline="0" dirty="0"/>
          </a:p>
          <a:p>
            <a:endParaRPr lang="en-GB" baseline="0" dirty="0"/>
          </a:p>
        </p:txBody>
      </p:sp>
      <p:sp>
        <p:nvSpPr>
          <p:cNvPr id="4" name="Slide Number Placeholder 3"/>
          <p:cNvSpPr>
            <a:spLocks noGrp="1"/>
          </p:cNvSpPr>
          <p:nvPr>
            <p:ph type="sldNum" sz="quarter" idx="10"/>
          </p:nvPr>
        </p:nvSpPr>
        <p:spPr/>
        <p:txBody>
          <a:bodyPr/>
          <a:lstStyle/>
          <a:p>
            <a:fld id="{380427C3-0ADD-4B5E-9C4C-D161BAFFF4EE}" type="slidenum">
              <a:rPr lang="en-GB" smtClean="0"/>
              <a:t>6</a:t>
            </a:fld>
            <a:endParaRPr lang="en-GB" dirty="0"/>
          </a:p>
        </p:txBody>
      </p:sp>
    </p:spTree>
    <p:extLst>
      <p:ext uri="{BB962C8B-B14F-4D97-AF65-F5344CB8AC3E}">
        <p14:creationId xmlns:p14="http://schemas.microsoft.com/office/powerpoint/2010/main" val="20643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next two slides look</a:t>
            </a:r>
            <a:r>
              <a:rPr lang="en-GB" baseline="0" dirty="0"/>
              <a:t> at bullying – we are going to talk you through some points on what to do if you are being bullied or know someone who is being bullied.</a:t>
            </a:r>
          </a:p>
          <a:p>
            <a:pPr algn="just"/>
            <a:endParaRPr lang="en-GB" baseline="0" dirty="0"/>
          </a:p>
          <a:p>
            <a:pPr algn="just"/>
            <a:r>
              <a:rPr lang="en-GB" b="1" baseline="0" dirty="0"/>
              <a:t>Always  </a:t>
            </a:r>
            <a:r>
              <a:rPr lang="en-GB" b="0" baseline="0" dirty="0"/>
              <a:t>tell someone; an adult, member of staff or a friend that you trust about the bullying. Asking</a:t>
            </a:r>
            <a:r>
              <a:rPr lang="en-GB" b="0" dirty="0"/>
              <a:t> teachers for help will help put a stop to the bullying and they will tell the bully’s parents. </a:t>
            </a:r>
            <a:endParaRPr lang="en-GB" b="0" baseline="0" dirty="0"/>
          </a:p>
          <a:p>
            <a:pPr algn="just"/>
            <a:endParaRPr lang="en-GB" b="0" baseline="0" dirty="0"/>
          </a:p>
          <a:p>
            <a:pPr algn="just"/>
            <a:r>
              <a:rPr lang="en-GB" b="0" baseline="0" dirty="0"/>
              <a:t>Make sure you include everyone and that everyone in your circle of friends are happy and not lonely. If you notice someone on their own in playground at break or lunch time make a special effort to speak to them and include them in your activities</a:t>
            </a:r>
            <a:r>
              <a:rPr lang="en-GB" b="1" baseline="0" dirty="0"/>
              <a:t>.</a:t>
            </a:r>
          </a:p>
          <a:p>
            <a:pPr algn="just"/>
            <a:endParaRPr lang="en-GB" b="1" baseline="0" dirty="0"/>
          </a:p>
          <a:p>
            <a:pPr algn="just"/>
            <a:r>
              <a:rPr lang="en-GB" b="0" baseline="0" dirty="0"/>
              <a:t>Be the better person – if the bully comes up to you,</a:t>
            </a:r>
            <a:r>
              <a:rPr lang="en-GB" b="0" dirty="0"/>
              <a:t> walk away and don’t let him/her get the better of you – ignore them and walk away.</a:t>
            </a:r>
          </a:p>
          <a:p>
            <a:pPr algn="just"/>
            <a:endParaRPr lang="en-GB" baseline="0" dirty="0"/>
          </a:p>
          <a:p>
            <a:pPr algn="just"/>
            <a:r>
              <a:rPr lang="en-GB" b="0" baseline="0" dirty="0"/>
              <a:t>Always treat people how</a:t>
            </a:r>
            <a:r>
              <a:rPr lang="en-GB" b="0" dirty="0"/>
              <a:t> you would like to be treated – think before you speak – be nice to others and they will be nice to you. </a:t>
            </a:r>
          </a:p>
          <a:p>
            <a:endParaRPr lang="en-GB" b="0" baseline="0" dirty="0"/>
          </a:p>
        </p:txBody>
      </p:sp>
      <p:sp>
        <p:nvSpPr>
          <p:cNvPr id="4" name="Slide Number Placeholder 3"/>
          <p:cNvSpPr>
            <a:spLocks noGrp="1"/>
          </p:cNvSpPr>
          <p:nvPr>
            <p:ph type="sldNum" sz="quarter" idx="10"/>
          </p:nvPr>
        </p:nvSpPr>
        <p:spPr/>
        <p:txBody>
          <a:bodyPr/>
          <a:lstStyle/>
          <a:p>
            <a:fld id="{380427C3-0ADD-4B5E-9C4C-D161BAFFF4EE}" type="slidenum">
              <a:rPr lang="en-GB" smtClean="0"/>
              <a:t>7</a:t>
            </a:fld>
            <a:endParaRPr lang="en-GB" dirty="0"/>
          </a:p>
        </p:txBody>
      </p:sp>
    </p:spTree>
    <p:extLst>
      <p:ext uri="{BB962C8B-B14F-4D97-AF65-F5344CB8AC3E}">
        <p14:creationId xmlns:p14="http://schemas.microsoft.com/office/powerpoint/2010/main" val="315942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Always be nice to other pupils around you – remember not to make anyone feel left out or feel bad. Also remember that you are all individual so just because other  people might be making someone feel bad about themselves, doesn’t mean you have to join in too. Stand up for others who may be feeling left out or bad about themselves.</a:t>
            </a:r>
          </a:p>
          <a:p>
            <a:pPr algn="just"/>
            <a:endParaRPr lang="en-GB" dirty="0"/>
          </a:p>
          <a:p>
            <a:pPr algn="just"/>
            <a:r>
              <a:rPr lang="en-GB" dirty="0"/>
              <a:t>BE YOU! When you move to a new school just be yourself; people will accept and like you for who you are. It is important that you hold on to what makes you </a:t>
            </a:r>
            <a:r>
              <a:rPr lang="en-GB" dirty="0" err="1"/>
              <a:t>you</a:t>
            </a:r>
            <a:r>
              <a:rPr lang="en-GB" dirty="0"/>
              <a:t> and don’t pretend to be someone you are not. </a:t>
            </a:r>
          </a:p>
          <a:p>
            <a:pPr algn="just"/>
            <a:endParaRPr lang="en-GB" dirty="0"/>
          </a:p>
          <a:p>
            <a:pPr algn="just"/>
            <a:r>
              <a:rPr lang="en-GB" dirty="0"/>
              <a:t>Standing up for yourself does not mean that you take the bully on and fight with them, it means you seek help and let other people, for example teachers, help stop the bully.</a:t>
            </a:r>
          </a:p>
          <a:p>
            <a:pPr algn="just"/>
            <a:endParaRPr lang="en-GB" dirty="0"/>
          </a:p>
          <a:p>
            <a:endParaRPr lang="en-GB" dirty="0"/>
          </a:p>
        </p:txBody>
      </p:sp>
      <p:sp>
        <p:nvSpPr>
          <p:cNvPr id="4" name="Slide Number Placeholder 3"/>
          <p:cNvSpPr>
            <a:spLocks noGrp="1"/>
          </p:cNvSpPr>
          <p:nvPr>
            <p:ph type="sldNum" sz="quarter" idx="10"/>
          </p:nvPr>
        </p:nvSpPr>
        <p:spPr/>
        <p:txBody>
          <a:bodyPr/>
          <a:lstStyle/>
          <a:p>
            <a:fld id="{380427C3-0ADD-4B5E-9C4C-D161BAFFF4EE}" type="slidenum">
              <a:rPr lang="en-GB" smtClean="0"/>
              <a:t>8</a:t>
            </a:fld>
            <a:endParaRPr lang="en-GB" dirty="0"/>
          </a:p>
        </p:txBody>
      </p:sp>
    </p:spTree>
    <p:extLst>
      <p:ext uri="{BB962C8B-B14F-4D97-AF65-F5344CB8AC3E}">
        <p14:creationId xmlns:p14="http://schemas.microsoft.com/office/powerpoint/2010/main" val="29675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What is attendance? </a:t>
            </a:r>
          </a:p>
          <a:p>
            <a:pPr algn="just"/>
            <a:r>
              <a:rPr lang="en-GB" dirty="0"/>
              <a:t>Attendance is a log of how long you have attended school, for instance some schools say that you should be getting  95% or more for attendance and 85% or lower is unsatisfactory</a:t>
            </a:r>
          </a:p>
          <a:p>
            <a:pPr algn="just"/>
            <a:r>
              <a:rPr lang="en-GB" dirty="0"/>
              <a:t> </a:t>
            </a:r>
          </a:p>
          <a:p>
            <a:pPr algn="just"/>
            <a:r>
              <a:rPr lang="en-GB" dirty="0"/>
              <a:t>85%</a:t>
            </a:r>
          </a:p>
          <a:p>
            <a:pPr algn="just"/>
            <a:r>
              <a:rPr lang="en-GB" dirty="0"/>
              <a:t>= 29 days absent </a:t>
            </a:r>
          </a:p>
          <a:p>
            <a:pPr algn="just"/>
            <a:r>
              <a:rPr lang="en-US" dirty="0"/>
              <a:t>= Approximately 6 weeks </a:t>
            </a:r>
          </a:p>
          <a:p>
            <a:pPr algn="just"/>
            <a:r>
              <a:rPr lang="en-US" dirty="0"/>
              <a:t>= 232 lessons</a:t>
            </a:r>
          </a:p>
          <a:p>
            <a:pPr algn="just"/>
            <a:endParaRPr lang="en-US" dirty="0"/>
          </a:p>
          <a:p>
            <a:pPr algn="just"/>
            <a:r>
              <a:rPr lang="en-US" dirty="0"/>
              <a:t>Being in school/work everyday is something you should all strive for. This in itself will help you feel more positive, which in turn will help boost your confidence. When you feel confident you will work harder and achieve great results. </a:t>
            </a:r>
          </a:p>
          <a:p>
            <a:pPr algn="just"/>
            <a:endParaRPr lang="en-US" dirty="0"/>
          </a:p>
          <a:p>
            <a:pPr algn="just"/>
            <a:r>
              <a:rPr lang="en-US" dirty="0"/>
              <a:t>You could miss out on something important like a test  or you could fall behind in your work or miss an important announcement about a school trip or miss something fun.</a:t>
            </a:r>
          </a:p>
          <a:p>
            <a:endParaRPr lang="en-US" dirty="0"/>
          </a:p>
          <a:p>
            <a:endParaRPr lang="en-GB" dirty="0"/>
          </a:p>
        </p:txBody>
      </p:sp>
      <p:sp>
        <p:nvSpPr>
          <p:cNvPr id="4" name="Slide Number Placeholder 3"/>
          <p:cNvSpPr>
            <a:spLocks noGrp="1"/>
          </p:cNvSpPr>
          <p:nvPr>
            <p:ph type="sldNum" sz="quarter" idx="10"/>
          </p:nvPr>
        </p:nvSpPr>
        <p:spPr/>
        <p:txBody>
          <a:bodyPr/>
          <a:lstStyle/>
          <a:p>
            <a:fld id="{380427C3-0ADD-4B5E-9C4C-D161BAFFF4EE}" type="slidenum">
              <a:rPr lang="en-GB" smtClean="0"/>
              <a:t>9</a:t>
            </a:fld>
            <a:endParaRPr lang="en-GB" dirty="0"/>
          </a:p>
        </p:txBody>
      </p:sp>
    </p:spTree>
    <p:extLst>
      <p:ext uri="{BB962C8B-B14F-4D97-AF65-F5344CB8AC3E}">
        <p14:creationId xmlns:p14="http://schemas.microsoft.com/office/powerpoint/2010/main" val="67132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6FBDD0-4BE3-4B43-B7BC-F344D57A39C0}" type="slidenum">
              <a:rPr lang="en-GB" smtClean="0"/>
              <a:t>‹#›</a:t>
            </a:fld>
            <a:endParaRPr lang="en-GB"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6FBDD0-4BE3-4B43-B7BC-F344D57A39C0}"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6FBDD0-4BE3-4B43-B7BC-F344D57A39C0}"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6FBDD0-4BE3-4B43-B7BC-F344D57A39C0}"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6FBDD0-4BE3-4B43-B7BC-F344D57A39C0}" type="slidenum">
              <a:rPr lang="en-GB" smtClean="0"/>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6FBDD0-4BE3-4B43-B7BC-F344D57A39C0}"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46FBDD0-4BE3-4B43-B7BC-F344D57A39C0}" type="slidenum">
              <a:rPr lang="en-GB" smtClean="0"/>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46FBDD0-4BE3-4B43-B7BC-F344D57A39C0}"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46FBDD0-4BE3-4B43-B7BC-F344D57A39C0}"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6FBDD0-4BE3-4B43-B7BC-F344D57A39C0}" type="slidenum">
              <a:rPr lang="en-GB" smtClean="0"/>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9E5384-87DF-4C90-97C0-AB03DF72B696}" type="datetimeFigureOut">
              <a:rPr lang="en-GB" smtClean="0"/>
              <a:t>11/06/2020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46FBDD0-4BE3-4B43-B7BC-F344D57A39C0}"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79E5384-87DF-4C90-97C0-AB03DF72B696}" type="datetimeFigureOut">
              <a:rPr lang="en-GB" smtClean="0"/>
              <a:t>11/06/2020</a:t>
            </a:fld>
            <a:endParaRPr lang="en-GB"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46FBDD0-4BE3-4B43-B7BC-F344D57A39C0}"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4.jpeg"/><Relationship Id="rId3" Type="http://schemas.openxmlformats.org/officeDocument/2006/relationships/image" Target="../media/image15.jpeg"/><Relationship Id="rId7" Type="http://schemas.openxmlformats.org/officeDocument/2006/relationships/image" Target="../media/image10.jpeg"/><Relationship Id="rId12"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6.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Transition Programme	</a:t>
            </a:r>
          </a:p>
        </p:txBody>
      </p:sp>
      <p:sp>
        <p:nvSpPr>
          <p:cNvPr id="3" name="Subtitle 2"/>
          <p:cNvSpPr>
            <a:spLocks noGrp="1"/>
          </p:cNvSpPr>
          <p:nvPr>
            <p:ph type="subTitle" idx="1"/>
          </p:nvPr>
        </p:nvSpPr>
        <p:spPr/>
        <p:txBody>
          <a:bodyPr/>
          <a:lstStyle/>
          <a:p>
            <a:r>
              <a:rPr lang="en-GB" dirty="0"/>
              <a:t>Moving from Primary 7 to Year 8</a:t>
            </a:r>
          </a:p>
        </p:txBody>
      </p:sp>
      <p:pic>
        <p:nvPicPr>
          <p:cNvPr id="1026" name="Picture 2" descr="C:\Users\blackg\AppData\Local\Microsoft\Windows\Temporary Internet Files\Content.Outlook\0DMZMLVD\School Draw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149080"/>
            <a:ext cx="3456384" cy="244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13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56263" cy="1054250"/>
          </a:xfrm>
        </p:spPr>
        <p:txBody>
          <a:bodyPr/>
          <a:lstStyle/>
          <a:p>
            <a:r>
              <a:rPr lang="en-GB" dirty="0"/>
              <a:t>Attendance</a:t>
            </a:r>
          </a:p>
        </p:txBody>
      </p:sp>
      <p:sp>
        <p:nvSpPr>
          <p:cNvPr id="3" name="Content Placeholder 2"/>
          <p:cNvSpPr>
            <a:spLocks noGrp="1"/>
          </p:cNvSpPr>
          <p:nvPr>
            <p:ph idx="1"/>
          </p:nvPr>
        </p:nvSpPr>
        <p:spPr/>
        <p:txBody>
          <a:bodyPr>
            <a:normAutofit/>
          </a:bodyPr>
          <a:lstStyle/>
          <a:p>
            <a:r>
              <a:rPr lang="en-GB" dirty="0"/>
              <a:t>A good education helps you do well in life for example in getting a good job</a:t>
            </a:r>
          </a:p>
          <a:p>
            <a:endParaRPr lang="en-GB" dirty="0"/>
          </a:p>
          <a:p>
            <a:r>
              <a:rPr lang="en-GB" dirty="0"/>
              <a:t>Employers often look at your attendance record before offering you a job</a:t>
            </a:r>
          </a:p>
          <a:p>
            <a:endParaRPr lang="en-GB" dirty="0"/>
          </a:p>
          <a:p>
            <a:r>
              <a:rPr lang="en-GB" dirty="0"/>
              <a:t>You may miss out on rewards offered by </a:t>
            </a:r>
          </a:p>
          <a:p>
            <a:pPr marL="0" indent="0">
              <a:buNone/>
            </a:pPr>
            <a:r>
              <a:rPr lang="en-GB" dirty="0"/>
              <a:t>   your school</a:t>
            </a:r>
          </a:p>
          <a:p>
            <a:pPr lvl="0"/>
            <a:endParaRPr lang="en-GB" dirty="0"/>
          </a:p>
          <a:p>
            <a:r>
              <a:rPr lang="en-GB" dirty="0"/>
              <a:t>You miss being with friends</a:t>
            </a:r>
          </a:p>
          <a:p>
            <a:pPr marL="0" lvl="0" indent="0">
              <a:buNone/>
            </a:pPr>
            <a:endParaRPr lang="en-GB" dirty="0"/>
          </a:p>
        </p:txBody>
      </p:sp>
      <p:pic>
        <p:nvPicPr>
          <p:cNvPr id="4" name="Picture 2" descr="D:\Transition Images\Imag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838" y="4005064"/>
            <a:ext cx="1780355"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71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p:txBody>
          <a:bodyPr/>
          <a:lstStyle/>
          <a:p>
            <a:r>
              <a:rPr lang="en-GB" dirty="0"/>
              <a:t>Only be off school for a genuine reason, for example illness or bereavement</a:t>
            </a:r>
          </a:p>
          <a:p>
            <a:pPr lvl="0"/>
            <a:endParaRPr lang="en-GB" dirty="0"/>
          </a:p>
          <a:p>
            <a:pPr lvl="0"/>
            <a:r>
              <a:rPr lang="en-GB" dirty="0"/>
              <a:t>If you are off it is important to hand in absence notes to your form teacher</a:t>
            </a:r>
          </a:p>
          <a:p>
            <a:pPr lvl="0"/>
            <a:endParaRPr lang="en-GB" dirty="0"/>
          </a:p>
          <a:p>
            <a:pPr lvl="0"/>
            <a:r>
              <a:rPr lang="en-GB" dirty="0"/>
              <a:t>Be safe, always stay in school and only </a:t>
            </a:r>
          </a:p>
          <a:p>
            <a:pPr marL="0" lvl="0" indent="0">
              <a:buNone/>
            </a:pPr>
            <a:r>
              <a:rPr lang="en-GB" dirty="0"/>
              <a:t>  leave if you have permission</a:t>
            </a:r>
          </a:p>
          <a:p>
            <a:endParaRPr lang="en-GB" dirty="0"/>
          </a:p>
        </p:txBody>
      </p:sp>
      <p:pic>
        <p:nvPicPr>
          <p:cNvPr id="11266" name="Picture 2" descr="D:\Transition Images\Image 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437112"/>
            <a:ext cx="1872208" cy="186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247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Concerns</a:t>
            </a:r>
          </a:p>
        </p:txBody>
      </p:sp>
      <p:sp>
        <p:nvSpPr>
          <p:cNvPr id="3" name="Content Placeholder 2"/>
          <p:cNvSpPr>
            <a:spLocks noGrp="1"/>
          </p:cNvSpPr>
          <p:nvPr>
            <p:ph idx="1"/>
          </p:nvPr>
        </p:nvSpPr>
        <p:spPr/>
        <p:txBody>
          <a:bodyPr/>
          <a:lstStyle/>
          <a:p>
            <a:r>
              <a:rPr lang="en-GB" dirty="0"/>
              <a:t>Keep belongings safe</a:t>
            </a:r>
          </a:p>
          <a:p>
            <a:endParaRPr lang="en-GB" dirty="0"/>
          </a:p>
          <a:p>
            <a:r>
              <a:rPr lang="en-GB" dirty="0"/>
              <a:t>Be on time</a:t>
            </a:r>
          </a:p>
          <a:p>
            <a:endParaRPr lang="en-GB" dirty="0"/>
          </a:p>
          <a:p>
            <a:r>
              <a:rPr lang="en-GB" dirty="0"/>
              <a:t>Older people will help you</a:t>
            </a:r>
          </a:p>
          <a:p>
            <a:endParaRPr lang="en-GB" dirty="0"/>
          </a:p>
          <a:p>
            <a:pPr marL="0" indent="0">
              <a:buNone/>
            </a:pPr>
            <a:endParaRPr lang="en-GB" dirty="0"/>
          </a:p>
        </p:txBody>
      </p:sp>
      <p:pic>
        <p:nvPicPr>
          <p:cNvPr id="1027" name="Picture 3" descr="D:\Transition Images\Imag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1318" y="4005064"/>
            <a:ext cx="2751360" cy="223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185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Transition Images\Image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1988" y="5122863"/>
            <a:ext cx="2132012" cy="17351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Transition Images\Image 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072190" cy="2966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Transition Images\Imag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9686" y="0"/>
            <a:ext cx="1780355" cy="2876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Transition Images\Image 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0041" y="1"/>
            <a:ext cx="2693959" cy="29661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Transition Images\Image 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2190" y="1"/>
            <a:ext cx="2597496" cy="29661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Transition Images\Image 1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1911" y="2876774"/>
            <a:ext cx="6048421"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Transition Images\Image 1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487243"/>
            <a:ext cx="5088310" cy="1398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Transition Images\Image 1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88310" y="5122863"/>
            <a:ext cx="2075978" cy="17625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Transition Images\Image 1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2966164"/>
            <a:ext cx="3091911"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Transition Images\Image 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59832" y="3734024"/>
            <a:ext cx="2184662" cy="17532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Transition Images\Image 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2732" y="3734024"/>
            <a:ext cx="3901268" cy="138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86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Areas of Concern</a:t>
            </a:r>
          </a:p>
        </p:txBody>
      </p:sp>
      <p:sp>
        <p:nvSpPr>
          <p:cNvPr id="3" name="Content Placeholder 2"/>
          <p:cNvSpPr>
            <a:spLocks noGrp="1"/>
          </p:cNvSpPr>
          <p:nvPr>
            <p:ph idx="1"/>
          </p:nvPr>
        </p:nvSpPr>
        <p:spPr/>
        <p:txBody>
          <a:bodyPr/>
          <a:lstStyle/>
          <a:p>
            <a:r>
              <a:rPr lang="en-GB" dirty="0"/>
              <a:t>Making Friends</a:t>
            </a:r>
          </a:p>
          <a:p>
            <a:r>
              <a:rPr lang="en-GB" dirty="0"/>
              <a:t>Getting Lost</a:t>
            </a:r>
          </a:p>
          <a:p>
            <a:r>
              <a:rPr lang="en-GB" dirty="0"/>
              <a:t>Being Organised</a:t>
            </a:r>
          </a:p>
          <a:p>
            <a:r>
              <a:rPr lang="en-GB" dirty="0"/>
              <a:t>Bullying</a:t>
            </a:r>
          </a:p>
          <a:p>
            <a:r>
              <a:rPr lang="en-GB" dirty="0"/>
              <a:t>Attendance</a:t>
            </a:r>
          </a:p>
          <a:p>
            <a:r>
              <a:rPr lang="en-GB" dirty="0"/>
              <a:t>General Concerns</a:t>
            </a:r>
          </a:p>
        </p:txBody>
      </p:sp>
      <p:pic>
        <p:nvPicPr>
          <p:cNvPr id="10242" name="Picture 2" descr="D:\Transition Images\Image 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501008"/>
            <a:ext cx="238640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96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Friends</a:t>
            </a:r>
          </a:p>
        </p:txBody>
      </p:sp>
      <p:sp>
        <p:nvSpPr>
          <p:cNvPr id="3" name="Content Placeholder 2"/>
          <p:cNvSpPr>
            <a:spLocks noGrp="1"/>
          </p:cNvSpPr>
          <p:nvPr>
            <p:ph idx="1"/>
          </p:nvPr>
        </p:nvSpPr>
        <p:spPr/>
        <p:txBody>
          <a:bodyPr>
            <a:normAutofit/>
          </a:bodyPr>
          <a:lstStyle/>
          <a:p>
            <a:r>
              <a:rPr lang="en-GB" dirty="0"/>
              <a:t>Introduce yourself</a:t>
            </a:r>
          </a:p>
          <a:p>
            <a:endParaRPr lang="en-GB" dirty="0"/>
          </a:p>
          <a:p>
            <a:r>
              <a:rPr lang="en-GB" dirty="0"/>
              <a:t>Talk to other students at break/lunch time</a:t>
            </a:r>
          </a:p>
          <a:p>
            <a:endParaRPr lang="en-GB" dirty="0"/>
          </a:p>
          <a:p>
            <a:r>
              <a:rPr lang="en-GB" dirty="0"/>
              <a:t>Take part in activities/go to clubs</a:t>
            </a:r>
          </a:p>
          <a:p>
            <a:endParaRPr lang="en-GB" dirty="0"/>
          </a:p>
          <a:p>
            <a:r>
              <a:rPr lang="en-GB" dirty="0"/>
              <a:t>Don’t be shy</a:t>
            </a:r>
          </a:p>
          <a:p>
            <a:endParaRPr lang="en-GB" dirty="0"/>
          </a:p>
          <a:p>
            <a:endParaRPr lang="en-GB" dirty="0"/>
          </a:p>
          <a:p>
            <a:endParaRPr lang="en-GB" dirty="0"/>
          </a:p>
        </p:txBody>
      </p:sp>
      <p:pic>
        <p:nvPicPr>
          <p:cNvPr id="4099" name="Picture 3" descr="D:\Transition Images\Image 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365104"/>
            <a:ext cx="295469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7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Friends</a:t>
            </a:r>
          </a:p>
        </p:txBody>
      </p:sp>
      <p:sp>
        <p:nvSpPr>
          <p:cNvPr id="3" name="Content Placeholder 2"/>
          <p:cNvSpPr>
            <a:spLocks noGrp="1"/>
          </p:cNvSpPr>
          <p:nvPr>
            <p:ph idx="1"/>
          </p:nvPr>
        </p:nvSpPr>
        <p:spPr/>
        <p:txBody>
          <a:bodyPr>
            <a:normAutofit/>
          </a:bodyPr>
          <a:lstStyle/>
          <a:p>
            <a:r>
              <a:rPr lang="en-GB" dirty="0"/>
              <a:t>Be helpful</a:t>
            </a:r>
          </a:p>
          <a:p>
            <a:endParaRPr lang="en-GB" dirty="0"/>
          </a:p>
          <a:p>
            <a:r>
              <a:rPr lang="en-GB" dirty="0"/>
              <a:t>Talk to people with similar interests</a:t>
            </a:r>
          </a:p>
          <a:p>
            <a:endParaRPr lang="en-GB" dirty="0"/>
          </a:p>
          <a:p>
            <a:r>
              <a:rPr lang="en-GB" dirty="0"/>
              <a:t>Make new friends in team activities</a:t>
            </a:r>
          </a:p>
          <a:p>
            <a:endParaRPr lang="en-GB" dirty="0"/>
          </a:p>
          <a:p>
            <a:r>
              <a:rPr lang="en-GB" dirty="0"/>
              <a:t>Talk to people on your bus</a:t>
            </a:r>
          </a:p>
          <a:p>
            <a:endParaRPr lang="en-GB" dirty="0"/>
          </a:p>
          <a:p>
            <a:r>
              <a:rPr lang="en-GB" dirty="0"/>
              <a:t>Take part in the summer scheme</a:t>
            </a:r>
          </a:p>
          <a:p>
            <a:endParaRPr lang="en-GB" dirty="0"/>
          </a:p>
        </p:txBody>
      </p:sp>
      <p:pic>
        <p:nvPicPr>
          <p:cNvPr id="5122" name="Picture 2" descr="D:\Transition Images\Image 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725144"/>
            <a:ext cx="2184662"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936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Lost</a:t>
            </a:r>
          </a:p>
        </p:txBody>
      </p:sp>
      <p:sp>
        <p:nvSpPr>
          <p:cNvPr id="3" name="Content Placeholder 2"/>
          <p:cNvSpPr>
            <a:spLocks noGrp="1"/>
          </p:cNvSpPr>
          <p:nvPr>
            <p:ph idx="1"/>
          </p:nvPr>
        </p:nvSpPr>
        <p:spPr/>
        <p:txBody>
          <a:bodyPr/>
          <a:lstStyle/>
          <a:p>
            <a:r>
              <a:rPr lang="en-GB" dirty="0"/>
              <a:t>Stay close to someone in your class</a:t>
            </a:r>
          </a:p>
          <a:p>
            <a:endParaRPr lang="en-GB" dirty="0"/>
          </a:p>
          <a:p>
            <a:r>
              <a:rPr lang="en-GB" dirty="0"/>
              <a:t>Stay calm – don’t panic</a:t>
            </a:r>
          </a:p>
          <a:p>
            <a:pPr marL="0" indent="0">
              <a:buNone/>
            </a:pPr>
            <a:endParaRPr lang="en-GB" dirty="0"/>
          </a:p>
          <a:p>
            <a:r>
              <a:rPr lang="en-GB" dirty="0"/>
              <a:t>Go to the office</a:t>
            </a:r>
          </a:p>
          <a:p>
            <a:endParaRPr lang="en-GB" dirty="0"/>
          </a:p>
          <a:p>
            <a:r>
              <a:rPr lang="en-GB" dirty="0"/>
              <a:t>Ask for directions</a:t>
            </a:r>
          </a:p>
        </p:txBody>
      </p:sp>
      <p:pic>
        <p:nvPicPr>
          <p:cNvPr id="12290" name="Picture 2" descr="D:\Transition Images\Image 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413" y="3573016"/>
            <a:ext cx="3091911"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Transition Images\Image 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8446" b="23103"/>
          <a:stretch/>
        </p:blipFill>
        <p:spPr bwMode="auto">
          <a:xfrm>
            <a:off x="5881728" y="980728"/>
            <a:ext cx="2714596" cy="186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04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Being Organised</a:t>
            </a:r>
          </a:p>
        </p:txBody>
      </p:sp>
      <p:sp>
        <p:nvSpPr>
          <p:cNvPr id="3" name="Content Placeholder 2"/>
          <p:cNvSpPr>
            <a:spLocks noGrp="1"/>
          </p:cNvSpPr>
          <p:nvPr>
            <p:ph idx="1"/>
          </p:nvPr>
        </p:nvSpPr>
        <p:spPr/>
        <p:txBody>
          <a:bodyPr/>
          <a:lstStyle/>
          <a:p>
            <a:r>
              <a:rPr lang="en-GB" dirty="0"/>
              <a:t>Sort out your bag the night before school</a:t>
            </a:r>
          </a:p>
          <a:p>
            <a:endParaRPr lang="en-GB" dirty="0"/>
          </a:p>
          <a:p>
            <a:r>
              <a:rPr lang="en-GB" dirty="0"/>
              <a:t>Always have your books</a:t>
            </a:r>
          </a:p>
          <a:p>
            <a:pPr marL="0" indent="0">
              <a:buNone/>
            </a:pPr>
            <a:endParaRPr lang="en-GB" dirty="0"/>
          </a:p>
          <a:p>
            <a:r>
              <a:rPr lang="en-GB" dirty="0"/>
              <a:t>Always have the right equipment</a:t>
            </a:r>
          </a:p>
          <a:p>
            <a:endParaRPr lang="en-GB" dirty="0"/>
          </a:p>
          <a:p>
            <a:r>
              <a:rPr lang="en-GB" dirty="0"/>
              <a:t>Make sure your homework is completed/Do your homework on the day you get it</a:t>
            </a:r>
          </a:p>
          <a:p>
            <a:endParaRPr lang="en-GB" dirty="0"/>
          </a:p>
        </p:txBody>
      </p:sp>
      <p:pic>
        <p:nvPicPr>
          <p:cNvPr id="8194" name="Picture 2" descr="D:\Transition Images\Image 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845876"/>
            <a:ext cx="1700844" cy="179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117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Bullying</a:t>
            </a:r>
          </a:p>
        </p:txBody>
      </p:sp>
      <p:sp>
        <p:nvSpPr>
          <p:cNvPr id="3" name="Content Placeholder 2"/>
          <p:cNvSpPr>
            <a:spLocks noGrp="1"/>
          </p:cNvSpPr>
          <p:nvPr>
            <p:ph idx="1"/>
          </p:nvPr>
        </p:nvSpPr>
        <p:spPr/>
        <p:txBody>
          <a:bodyPr>
            <a:normAutofit/>
          </a:bodyPr>
          <a:lstStyle/>
          <a:p>
            <a:r>
              <a:rPr lang="en-GB" dirty="0"/>
              <a:t>Tell someone</a:t>
            </a:r>
          </a:p>
          <a:p>
            <a:endParaRPr lang="en-GB" dirty="0"/>
          </a:p>
          <a:p>
            <a:r>
              <a:rPr lang="en-GB" dirty="0"/>
              <a:t>Be friendly with everyone, so no one is left out</a:t>
            </a:r>
          </a:p>
          <a:p>
            <a:endParaRPr lang="en-GB" dirty="0"/>
          </a:p>
          <a:p>
            <a:r>
              <a:rPr lang="en-GB" dirty="0"/>
              <a:t>Walk away/Ignore the bully</a:t>
            </a:r>
          </a:p>
          <a:p>
            <a:endParaRPr lang="en-GB" dirty="0"/>
          </a:p>
          <a:p>
            <a:r>
              <a:rPr lang="en-GB" dirty="0"/>
              <a:t>Treat people how you would like to be treated</a:t>
            </a:r>
          </a:p>
        </p:txBody>
      </p:sp>
      <p:pic>
        <p:nvPicPr>
          <p:cNvPr id="6146" name="Picture 2" descr="D:\Transition Images\Image 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5013176"/>
            <a:ext cx="5088310" cy="139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35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Bullying</a:t>
            </a:r>
          </a:p>
        </p:txBody>
      </p:sp>
      <p:sp>
        <p:nvSpPr>
          <p:cNvPr id="3" name="Content Placeholder 2"/>
          <p:cNvSpPr>
            <a:spLocks noGrp="1"/>
          </p:cNvSpPr>
          <p:nvPr>
            <p:ph idx="1"/>
          </p:nvPr>
        </p:nvSpPr>
        <p:spPr/>
        <p:txBody>
          <a:bodyPr/>
          <a:lstStyle/>
          <a:p>
            <a:r>
              <a:rPr lang="en-GB" dirty="0"/>
              <a:t>Don’t make anyone feel bad about themselves</a:t>
            </a:r>
          </a:p>
          <a:p>
            <a:endParaRPr lang="en-GB" dirty="0"/>
          </a:p>
          <a:p>
            <a:r>
              <a:rPr lang="en-GB" dirty="0"/>
              <a:t>Don’t pretend to be someone you are not</a:t>
            </a:r>
          </a:p>
          <a:p>
            <a:endParaRPr lang="en-GB" dirty="0"/>
          </a:p>
          <a:p>
            <a:r>
              <a:rPr lang="en-GB" dirty="0"/>
              <a:t>Stand up for yourself</a:t>
            </a:r>
          </a:p>
        </p:txBody>
      </p:sp>
      <p:pic>
        <p:nvPicPr>
          <p:cNvPr id="7170" name="Picture 2" descr="D:\Transition Images\Image 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789040"/>
            <a:ext cx="2597496" cy="262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836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p:txBody>
          <a:bodyPr>
            <a:normAutofit/>
          </a:bodyPr>
          <a:lstStyle/>
          <a:p>
            <a:pPr marL="0" lvl="0" indent="0">
              <a:buNone/>
            </a:pPr>
            <a:r>
              <a:rPr lang="en-GB" dirty="0"/>
              <a:t>There are many incentives for attending school</a:t>
            </a:r>
          </a:p>
          <a:p>
            <a:endParaRPr lang="en-GB" dirty="0"/>
          </a:p>
          <a:p>
            <a:r>
              <a:rPr lang="en-GB" dirty="0"/>
              <a:t>It helps build up your confidence</a:t>
            </a:r>
          </a:p>
          <a:p>
            <a:endParaRPr lang="en-GB" dirty="0"/>
          </a:p>
          <a:p>
            <a:r>
              <a:rPr lang="en-GB" dirty="0"/>
              <a:t>When you miss out on school you miss all the fun things that are happening</a:t>
            </a:r>
          </a:p>
          <a:p>
            <a:endParaRPr lang="en-GB" dirty="0"/>
          </a:p>
          <a:p>
            <a:pPr lvl="0"/>
            <a:r>
              <a:rPr lang="en-GB" dirty="0"/>
              <a:t>It is important so that you don’t </a:t>
            </a:r>
          </a:p>
          <a:p>
            <a:pPr marL="0" lvl="0" indent="0">
              <a:buNone/>
            </a:pPr>
            <a:r>
              <a:rPr lang="en-GB" dirty="0"/>
              <a:t>  miss out on school work and </a:t>
            </a:r>
          </a:p>
          <a:p>
            <a:pPr marL="0" lvl="0" indent="0">
              <a:buNone/>
            </a:pPr>
            <a:r>
              <a:rPr lang="en-GB" dirty="0"/>
              <a:t>  fall behind</a:t>
            </a:r>
          </a:p>
          <a:p>
            <a:pPr marL="0" indent="0">
              <a:buNone/>
            </a:pPr>
            <a:endParaRPr lang="en-GB" dirty="0"/>
          </a:p>
        </p:txBody>
      </p:sp>
      <p:pic>
        <p:nvPicPr>
          <p:cNvPr id="3074" name="Picture 2" descr="D:\Transition Images\Image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221087"/>
            <a:ext cx="2693959" cy="217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464</TotalTime>
  <Words>2064</Words>
  <Application>Microsoft Office PowerPoint</Application>
  <PresentationFormat>On-screen Show (4:3)</PresentationFormat>
  <Paragraphs>185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Clarity</vt:lpstr>
      <vt:lpstr>Transition Programme </vt:lpstr>
      <vt:lpstr>Main Areas of Concern</vt:lpstr>
      <vt:lpstr>Making Friends</vt:lpstr>
      <vt:lpstr>Making Friends</vt:lpstr>
      <vt:lpstr>Getting Lost</vt:lpstr>
      <vt:lpstr>Being Organised</vt:lpstr>
      <vt:lpstr>Bullying</vt:lpstr>
      <vt:lpstr>Bullying</vt:lpstr>
      <vt:lpstr>Attendance</vt:lpstr>
      <vt:lpstr>Attendance</vt:lpstr>
      <vt:lpstr>Attendance</vt:lpstr>
      <vt:lpstr>General Concerns</vt:lpstr>
      <vt:lpstr>PowerPoint Presentation</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Programme</dc:title>
  <dc:creator>U Gildernew</dc:creator>
  <cp:lastModifiedBy>M BRADLEY-MURRAY</cp:lastModifiedBy>
  <cp:revision>41</cp:revision>
  <cp:lastPrinted>2014-11-28T12:11:45Z</cp:lastPrinted>
  <dcterms:created xsi:type="dcterms:W3CDTF">2014-10-06T17:07:05Z</dcterms:created>
  <dcterms:modified xsi:type="dcterms:W3CDTF">2020-06-11T09:01:28Z</dcterms:modified>
</cp:coreProperties>
</file>